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4" r:id="rId3"/>
    <p:sldId id="257" r:id="rId4"/>
    <p:sldId id="259" r:id="rId5"/>
    <p:sldId id="268" r:id="rId6"/>
    <p:sldId id="265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9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196752"/>
            <a:ext cx="6172200" cy="3168352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возрождения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Карякинского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парка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725144"/>
            <a:ext cx="7200800" cy="200981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Алексеевна, 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Алешина Екатерина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вгеньевна</a:t>
            </a:r>
            <a:endParaRPr lang="ru-RU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 № 24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Бориса Рукавицына.</a:t>
            </a:r>
          </a:p>
          <a:p>
            <a:pPr algn="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уководитель: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Никулина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Валентиновна, </a:t>
            </a:r>
          </a:p>
          <a:p>
            <a:pPr algn="r"/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 СОШ № 24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Бориса Рукавицына</a:t>
            </a:r>
            <a:r>
              <a:rPr lang="ru-RU" sz="35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Анализ почвы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Карякинском</a:t>
            </a:r>
            <a:r>
              <a:rPr lang="ru-RU" dirty="0" smtClean="0"/>
              <a:t> саду могут произрастать растения, не требовательные к почве или которые могут переносить слабо кислую среду. К ним относятся: </a:t>
            </a:r>
          </a:p>
          <a:p>
            <a:r>
              <a:rPr lang="ru-RU" dirty="0" smtClean="0"/>
              <a:t>- из деревьев: береза </a:t>
            </a:r>
            <a:r>
              <a:rPr lang="ru-RU" dirty="0" err="1" smtClean="0"/>
              <a:t>повислая</a:t>
            </a:r>
            <a:r>
              <a:rPr lang="ru-RU" dirty="0" smtClean="0"/>
              <a:t>, или бородавчатая, осина дрожащая, дуб обыкновенный, тополь американский, вяз шершавый, рябина обыкновенная, черемуха обыкновенная, ель европейская, сосна обыкновенная, липа </a:t>
            </a:r>
            <a:r>
              <a:rPr lang="ru-RU" dirty="0" err="1" smtClean="0"/>
              <a:t>сердцелистная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из декоративных кустарников: сирень (обыкновенная и персидская), акация желтая, боярышник (восточней и кроваво-красный), шиповник (роза коричная, роза собачья), барбарис обыкновенный, спирея, жимолость обыкновенная, калина обыкновенная.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764"/>
            <a:ext cx="7467600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Перспективное планирование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Admin\AppData\Local\Microsoft\Windows\INetCache\Content.Word\IMG_20161208_214302.jpg"/>
          <p:cNvPicPr>
            <a:picLocks noGrp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8"/>
          <a:stretch/>
        </p:blipFill>
        <p:spPr bwMode="auto">
          <a:xfrm>
            <a:off x="323528" y="836712"/>
            <a:ext cx="4896544" cy="5801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80728"/>
            <a:ext cx="2549083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149080"/>
            <a:ext cx="2448272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653"/>
            <a:ext cx="8363272" cy="56207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Макет предлагаемых преобразований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Admin\AppData\Local\Microsoft\Windows\INetCache\Content.Word\IMG_20161208_212633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92696"/>
            <a:ext cx="8748464" cy="547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926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Проведенное обследование территории </a:t>
            </a:r>
            <a:r>
              <a:rPr lang="ru-RU" dirty="0" err="1" smtClean="0"/>
              <a:t>Карякинского</a:t>
            </a:r>
            <a:r>
              <a:rPr lang="ru-RU" dirty="0" smtClean="0"/>
              <a:t> сада позволяет сделать вывод о том, что </a:t>
            </a:r>
          </a:p>
          <a:p>
            <a:r>
              <a:rPr lang="ru-RU" dirty="0" smtClean="0"/>
              <a:t>здесь на самом деле необходимо произвести некоторые работы по благоустройству,</a:t>
            </a:r>
          </a:p>
          <a:p>
            <a:r>
              <a:rPr lang="ru-RU" dirty="0" smtClean="0"/>
              <a:t>в частности – это вырубка старых деревьев и посадка новых, при этом я предлагаю посадить хвойные, как лучшие улавливатели загрязнений и обладающими </a:t>
            </a:r>
            <a:r>
              <a:rPr lang="ru-RU" dirty="0" err="1" smtClean="0"/>
              <a:t>фитонцидными</a:t>
            </a:r>
            <a:r>
              <a:rPr lang="ru-RU" dirty="0" smtClean="0"/>
              <a:t> свойствами;</a:t>
            </a:r>
          </a:p>
          <a:p>
            <a:r>
              <a:rPr lang="ru-RU" dirty="0" smtClean="0"/>
              <a:t>вычистить пруд и по его периметру разбить мини- цветники;</a:t>
            </a:r>
          </a:p>
          <a:p>
            <a:r>
              <a:rPr lang="ru-RU" dirty="0" smtClean="0"/>
              <a:t>создать альпийскую горку и несколько мини-горок;</a:t>
            </a:r>
          </a:p>
          <a:p>
            <a:r>
              <a:rPr lang="ru-RU" dirty="0" smtClean="0"/>
              <a:t>разбить несколько клумб, оформив их в естественном стиле;</a:t>
            </a:r>
          </a:p>
          <a:p>
            <a:r>
              <a:rPr lang="ru-RU" dirty="0" smtClean="0"/>
              <a:t>оборудовать детскую и спортивную площадки.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gazeta-rybinsk.ru/wp-content/uploads/2018/03/6-12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9" y="1241376"/>
            <a:ext cx="864462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010" y="11663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Проект был представлен в Администрацию города.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Весной 2018 года по программе «Решаем вместе» проект реконструкции </a:t>
            </a:r>
            <a:r>
              <a:rPr lang="ru-RU" sz="2000" b="1" dirty="0" err="1" smtClean="0">
                <a:solidFill>
                  <a:srgbClr val="FF0000"/>
                </a:solidFill>
              </a:rPr>
              <a:t>Карякинского</a:t>
            </a:r>
            <a:r>
              <a:rPr lang="ru-RU" sz="2000" b="1" dirty="0" smtClean="0">
                <a:solidFill>
                  <a:srgbClr val="FF0000"/>
                </a:solidFill>
              </a:rPr>
              <a:t> парка набрал наибольшее число голосов жителей города.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5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yarreg.ru/gallery/news/2018/11/234030/x57.jpg.pagespeed.ic.FTWczHJ8S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3" y="872233"/>
            <a:ext cx="3888699" cy="272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ybinsk.ru/images/stories/users/news-2018/11/IMG_35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128" y="908720"/>
            <a:ext cx="4032448" cy="268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heremuha.com/wp-content/uploads/2018/11/Stoyalaya_otkryti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4" y="3757308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ytimg.com/vi/dh8MkyUTGCM/hq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0" b="12799"/>
          <a:stretch/>
        </p:blipFill>
        <p:spPr bwMode="auto">
          <a:xfrm>
            <a:off x="4612128" y="3789040"/>
            <a:ext cx="403244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-387424"/>
            <a:ext cx="8784976" cy="1143000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Карякинский</a:t>
            </a:r>
            <a:r>
              <a:rPr lang="ru-RU" b="1" dirty="0" smtClean="0">
                <a:solidFill>
                  <a:srgbClr val="FF0000"/>
                </a:solidFill>
              </a:rPr>
              <a:t> парк после </a:t>
            </a:r>
            <a:r>
              <a:rPr lang="ru-RU" b="1" dirty="0" err="1" smtClean="0">
                <a:solidFill>
                  <a:srgbClr val="FF0000"/>
                </a:solidFill>
              </a:rPr>
              <a:t>рекострукции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6398711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Осень 2018 год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869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7861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Карякинский</a:t>
            </a:r>
            <a:r>
              <a:rPr lang="ru-RU" b="1" dirty="0" smtClean="0">
                <a:solidFill>
                  <a:schemeClr val="tx1"/>
                </a:solidFill>
              </a:rPr>
              <a:t> парк </a:t>
            </a:r>
            <a:r>
              <a:rPr lang="ru-RU" dirty="0" smtClean="0">
                <a:solidFill>
                  <a:schemeClr val="tx1"/>
                </a:solidFill>
              </a:rPr>
              <a:t>– осень 2016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Admin\Desktop\08.12.2016\Маша\LTeUCEHssQQ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714752"/>
            <a:ext cx="4500594" cy="298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dmin\Desktop\08.12.2016\Маша\O2Hd7tjmD5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1" y="1484784"/>
            <a:ext cx="3857652" cy="2550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 fontScale="55000" lnSpcReduction="20000"/>
          </a:bodyPr>
          <a:lstStyle/>
          <a:p>
            <a:r>
              <a:rPr lang="ru-RU" sz="4400" b="1" dirty="0" smtClean="0"/>
              <a:t>Цель проекта</a:t>
            </a:r>
            <a:r>
              <a:rPr lang="ru-RU" sz="4400" dirty="0" smtClean="0"/>
              <a:t>: проектирование преобразований в </a:t>
            </a:r>
            <a:r>
              <a:rPr lang="ru-RU" sz="4400" dirty="0" err="1" smtClean="0"/>
              <a:t>Карякинском</a:t>
            </a:r>
            <a:r>
              <a:rPr lang="ru-RU" sz="4400" dirty="0" smtClean="0"/>
              <a:t> саде на основе комплексного анализа его территории.</a:t>
            </a:r>
          </a:p>
          <a:p>
            <a:r>
              <a:rPr lang="ru-RU" sz="4400" b="1" dirty="0" smtClean="0"/>
              <a:t>Задачи: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- изучить литературу по ландшафтному дизайну и истории </a:t>
            </a:r>
            <a:r>
              <a:rPr lang="ru-RU" sz="4400" dirty="0" err="1" smtClean="0"/>
              <a:t>Карякинского</a:t>
            </a:r>
            <a:r>
              <a:rPr lang="ru-RU" sz="4400" dirty="0" smtClean="0"/>
              <a:t> сада;</a:t>
            </a:r>
          </a:p>
          <a:p>
            <a:pPr>
              <a:buNone/>
            </a:pPr>
            <a:r>
              <a:rPr lang="ru-RU" sz="4400" dirty="0" smtClean="0"/>
              <a:t>- провести социологический опрос по выявлению отношения рыбинцев к идее возрождения парков города;</a:t>
            </a:r>
          </a:p>
          <a:p>
            <a:pPr>
              <a:buNone/>
            </a:pPr>
            <a:r>
              <a:rPr lang="ru-RU" sz="4400" dirty="0" smtClean="0"/>
              <a:t>- провести комплексное обследование территории </a:t>
            </a:r>
            <a:r>
              <a:rPr lang="ru-RU" sz="4400" dirty="0" err="1" smtClean="0"/>
              <a:t>Карякинского</a:t>
            </a:r>
            <a:r>
              <a:rPr lang="ru-RU" sz="4400" dirty="0" smtClean="0"/>
              <a:t> сада;</a:t>
            </a:r>
          </a:p>
          <a:p>
            <a:pPr>
              <a:buNone/>
            </a:pPr>
            <a:r>
              <a:rPr lang="ru-RU" sz="4400" dirty="0" smtClean="0"/>
              <a:t>- составить план проекта, эскизы предполагаемых новых элементов </a:t>
            </a:r>
            <a:r>
              <a:rPr lang="ru-RU" sz="4400" dirty="0" err="1" smtClean="0"/>
              <a:t>Карякинского</a:t>
            </a:r>
            <a:r>
              <a:rPr lang="ru-RU" sz="4400" dirty="0" smtClean="0"/>
              <a:t> сада;</a:t>
            </a:r>
          </a:p>
          <a:p>
            <a:pPr>
              <a:buNone/>
            </a:pPr>
            <a:r>
              <a:rPr lang="ru-RU" sz="4400" dirty="0" smtClean="0"/>
              <a:t>- рассмотреть перспективы развития паркового хозяйства в городе Рыбинске на примере </a:t>
            </a:r>
            <a:r>
              <a:rPr lang="ru-RU" sz="4400" dirty="0" err="1" smtClean="0"/>
              <a:t>Карякинского</a:t>
            </a:r>
            <a:r>
              <a:rPr lang="ru-RU" sz="4400" dirty="0" smtClean="0"/>
              <a:t> сада;</a:t>
            </a:r>
          </a:p>
          <a:p>
            <a:pPr>
              <a:buNone/>
            </a:pPr>
            <a:r>
              <a:rPr lang="ru-RU" sz="4400" dirty="0" smtClean="0"/>
              <a:t> - проанализировать возможные затраты на осуществление проекта, продумать возможности привлечения средств «извне».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Этапы осуществления проекта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Изучение литературы по проблеме исследования.</a:t>
            </a:r>
          </a:p>
          <a:p>
            <a:pPr lvl="0"/>
            <a:r>
              <a:rPr lang="ru-RU" dirty="0" smtClean="0"/>
              <a:t>Проведение социологического опроса населения города.</a:t>
            </a:r>
          </a:p>
          <a:p>
            <a:pPr lvl="0"/>
            <a:r>
              <a:rPr lang="ru-RU" dirty="0" smtClean="0"/>
              <a:t>Подбор методик для комплексного анализа территории </a:t>
            </a:r>
            <a:r>
              <a:rPr lang="ru-RU" dirty="0" err="1" smtClean="0"/>
              <a:t>Карякинского</a:t>
            </a:r>
            <a:r>
              <a:rPr lang="ru-RU" dirty="0" smtClean="0"/>
              <a:t> сада.</a:t>
            </a:r>
          </a:p>
          <a:p>
            <a:pPr lvl="0"/>
            <a:r>
              <a:rPr lang="ru-RU" dirty="0" smtClean="0"/>
              <a:t>Составление плана парка.</a:t>
            </a:r>
          </a:p>
          <a:p>
            <a:pPr lvl="0"/>
            <a:r>
              <a:rPr lang="ru-RU" dirty="0" smtClean="0"/>
              <a:t>Обследование состояния участка (визуальное, анализ почвы, инвентаризация существующей растительности).</a:t>
            </a:r>
          </a:p>
          <a:p>
            <a:pPr lvl="0"/>
            <a:r>
              <a:rPr lang="ru-RU" dirty="0" smtClean="0"/>
              <a:t>Разработка общей концепции (составление генерального плана), эскизное проектирование отдельных элементов ландшафта.</a:t>
            </a:r>
          </a:p>
          <a:p>
            <a:pPr lvl="0"/>
            <a:r>
              <a:rPr lang="ru-RU" dirty="0" smtClean="0"/>
              <a:t>Моделирование (составление макета будущего </a:t>
            </a:r>
            <a:r>
              <a:rPr lang="ru-RU" dirty="0" err="1" smtClean="0"/>
              <a:t>Карякинского</a:t>
            </a:r>
            <a:r>
              <a:rPr lang="ru-RU" dirty="0" smtClean="0"/>
              <a:t> сада).</a:t>
            </a:r>
          </a:p>
          <a:p>
            <a:pPr lvl="0"/>
            <a:r>
              <a:rPr lang="ru-RU" dirty="0" smtClean="0"/>
              <a:t>Составление примерной сметы предполагаемых расходов на преобразование парка.</a:t>
            </a:r>
          </a:p>
          <a:p>
            <a:pPr lvl="0"/>
            <a:r>
              <a:rPr lang="ru-RU" dirty="0" smtClean="0"/>
              <a:t>Поиск механизмов продвижения проекта к реализации.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0622"/>
            <a:ext cx="7467600" cy="562074"/>
          </a:xfrm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Карякинский</a:t>
            </a:r>
            <a:r>
              <a:rPr lang="ru-RU" b="1" dirty="0" smtClean="0">
                <a:solidFill>
                  <a:srgbClr val="FF0000"/>
                </a:solidFill>
              </a:rPr>
              <a:t> сад в прошлом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Admin\Desktop\08.12.2016\Маша\kar_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3714776" cy="249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Содержимое 3"/>
          <p:cNvPicPr>
            <a:picLocks/>
          </p:cNvPicPr>
          <p:nvPr/>
        </p:nvPicPr>
        <p:blipFill rotWithShape="1">
          <a:blip r:embed="rId3"/>
          <a:srcRect l="20884" t="14129" r="22253" b="6848"/>
          <a:stretch/>
        </p:blipFill>
        <p:spPr bwMode="auto">
          <a:xfrm>
            <a:off x="4499992" y="3432381"/>
            <a:ext cx="4246324" cy="33193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\Desktop\08.12.2016\Маша\kar14-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409" y="764704"/>
            <a:ext cx="3786214" cy="2777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Содержимое 3" descr="C:\Users\Admin\Desktop\08.12.2016\Маша\kar_00.jpeg"/>
          <p:cNvPicPr>
            <a:picLocks noGrp="1"/>
          </p:cNvPicPr>
          <p:nvPr>
            <p:ph sz="quarter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83627"/>
            <a:ext cx="3576654" cy="2648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/>
          <a:srcRect l="24746" t="19888" r="24745" b="57009"/>
          <a:stretch/>
        </p:blipFill>
        <p:spPr bwMode="auto">
          <a:xfrm>
            <a:off x="107504" y="404664"/>
            <a:ext cx="835292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7467600" cy="70609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Социологический опрос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/>
          <a:srcRect l="26231" t="51934" r="35672" b="26867"/>
          <a:stretch/>
        </p:blipFill>
        <p:spPr bwMode="auto">
          <a:xfrm>
            <a:off x="1952445" y="3356989"/>
            <a:ext cx="7191555" cy="35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80728"/>
            <a:ext cx="2520280" cy="189021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24229"/>
            <a:ext cx="2622034" cy="196652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Топографический план </a:t>
            </a:r>
            <a:r>
              <a:rPr lang="ru-RU" b="1" dirty="0" err="1" smtClean="0">
                <a:solidFill>
                  <a:srgbClr val="FF0000"/>
                </a:solidFill>
              </a:rPr>
              <a:t>Карякинского</a:t>
            </a:r>
            <a:r>
              <a:rPr lang="ru-RU" b="1" dirty="0" smtClean="0">
                <a:solidFill>
                  <a:srgbClr val="FF0000"/>
                </a:solidFill>
              </a:rPr>
              <a:t> парка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Admin\Desktop\08.12.2016\Маша\Чертеж1.jpg"/>
          <p:cNvPicPr>
            <a:picLocks noGrp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4357718" cy="545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Admin\AppData\Local\Microsoft\Windows\INetCache\Content.Word\Чертеж отметки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186" y="692696"/>
            <a:ext cx="3286148" cy="3528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5091" y="4337378"/>
            <a:ext cx="3024337" cy="22682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Характеристика видового состава растений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липы – по всей территории парка – они являются основным растительным компонентом данного сообщества (из 132 деревьев парка – 98 липы), среди них большое число старых деревьев, требующих замены;</a:t>
            </a:r>
          </a:p>
          <a:p>
            <a:r>
              <a:rPr lang="ru-RU" dirty="0" smtClean="0"/>
              <a:t>березы – немного  - 26 штук, большинство молодых.</a:t>
            </a:r>
          </a:p>
          <a:p>
            <a:r>
              <a:rPr lang="ru-RU" dirty="0" smtClean="0"/>
              <a:t>дуб, оставшийся со времен основания сада, можно сказать, что это реликтовый вид для этого сада;</a:t>
            </a:r>
          </a:p>
          <a:p>
            <a:r>
              <a:rPr lang="ru-RU" dirty="0" smtClean="0"/>
              <a:t>несколько осин и ольха.</a:t>
            </a:r>
          </a:p>
          <a:p>
            <a:r>
              <a:rPr lang="ru-RU" dirty="0" smtClean="0"/>
              <a:t>вокруг пруда – плакучая ива, несколько кустов сирени и спирея, а также вяз.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543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Оценка состояния зеленых насаждений с использованием простейшей шкалы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Определены два основных вида деревьев, произрастающих в саду. Это липа и береза.</a:t>
            </a:r>
          </a:p>
          <a:p>
            <a:r>
              <a:rPr lang="ru-RU" dirty="0" smtClean="0"/>
              <a:t>Средний балл состояния каждого вида деревьев:</a:t>
            </a:r>
          </a:p>
          <a:p>
            <a:pPr>
              <a:buNone/>
            </a:pPr>
            <a:r>
              <a:rPr lang="ru-RU" dirty="0" smtClean="0"/>
              <a:t>      К</a:t>
            </a:r>
            <a:r>
              <a:rPr lang="ru-RU" baseline="-25000" dirty="0" smtClean="0"/>
              <a:t>1</a:t>
            </a:r>
            <a:r>
              <a:rPr lang="ru-RU" dirty="0" smtClean="0"/>
              <a:t> (липа) = 2,6 балла; К</a:t>
            </a:r>
            <a:r>
              <a:rPr lang="ru-RU" baseline="-25000" dirty="0" smtClean="0"/>
              <a:t>2</a:t>
            </a:r>
            <a:r>
              <a:rPr lang="ru-RU" dirty="0" smtClean="0"/>
              <a:t> (береза) = 1,5 балла</a:t>
            </a:r>
          </a:p>
          <a:p>
            <a:r>
              <a:rPr lang="ru-RU" dirty="0" smtClean="0"/>
              <a:t>Так как липа является основным растением сада, то её показатели рассматривались со всех сторон, было установлено, что 4 дерева получили коэффициент 3,6, т.е. их следует отнести к категории усыхающих деревьев, требующих срочной вырубки. 35 деревьев имеют средний коэффициент 3,3, т.е. являются сильно ослабленными, 44 липы – коэффициент 2,2 – ослабленные и лишь 15 молодых лип получили в среднем 1,2, т.е. являются здоровыми. </a:t>
            </a:r>
          </a:p>
          <a:p>
            <a:r>
              <a:rPr lang="ru-RU" dirty="0" smtClean="0"/>
              <a:t>Коэффициент состояния деревьев в целом на участие определен как среднее арифметическое средних баллов состояния различных видов деревьев на всей площади сада: 2.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431</TotalTime>
  <Words>678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Проект возрождения Карякинского парка </vt:lpstr>
      <vt:lpstr>Карякинский парк – осень 2016 год</vt:lpstr>
      <vt:lpstr>Презентация PowerPoint</vt:lpstr>
      <vt:lpstr>Этапы осуществления проекта</vt:lpstr>
      <vt:lpstr>Карякинский сад в прошлом</vt:lpstr>
      <vt:lpstr>Социологический опрос</vt:lpstr>
      <vt:lpstr>Топографический план Карякинского парка </vt:lpstr>
      <vt:lpstr>Характеристика видового состава растений</vt:lpstr>
      <vt:lpstr>Оценка состояния зеленых насаждений с использованием простейшей шкалы</vt:lpstr>
      <vt:lpstr>Анализ почвы </vt:lpstr>
      <vt:lpstr>Перспективное планирование</vt:lpstr>
      <vt:lpstr>Макет предлагаемых преобразований</vt:lpstr>
      <vt:lpstr>Выводы</vt:lpstr>
      <vt:lpstr>Презентация PowerPoint</vt:lpstr>
      <vt:lpstr>Карякинский парк после рекострукции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возрождения Карякинского парка</dc:title>
  <dc:creator>Учитель</dc:creator>
  <cp:lastModifiedBy>Admin</cp:lastModifiedBy>
  <cp:revision>19</cp:revision>
  <dcterms:created xsi:type="dcterms:W3CDTF">2016-12-09T12:28:25Z</dcterms:created>
  <dcterms:modified xsi:type="dcterms:W3CDTF">2018-12-09T18:50:52Z</dcterms:modified>
</cp:coreProperties>
</file>